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8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24-Hour average load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Electric Power Load Analysis (EPLA)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10 June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336633"/>
              </p:ext>
            </p:extLst>
          </p:nvPr>
        </p:nvGraphicFramePr>
        <p:xfrm>
          <a:off x="1258957" y="1690688"/>
          <a:ext cx="10094843" cy="3200400"/>
        </p:xfrm>
        <a:graphic>
          <a:graphicData uri="http://schemas.openxmlformats.org/drawingml/2006/table">
            <a:tbl>
              <a:tblPr/>
              <a:tblGrid>
                <a:gridCol w="7310235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784608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the 24-hour average load and what is it used for?</a:t>
                      </a:r>
                      <a:endParaRPr 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392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is it appropriate to use the 24-hour average load parametric equation?</a:t>
                      </a:r>
                      <a:endParaRPr 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is the 24-hour average load calculated?</a:t>
                      </a:r>
                      <a:endParaRPr lang="en-US" sz="2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dirty="0"/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61021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2BF393-A538-5620-3A16-5A6CAA07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7911A-2B07-5A3B-E5D2-AB7AF0E4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EC987-552B-0FFD-E1AD-4D23888F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7AA44-C2AA-AFC9-A650-F92BE42DE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24-hour average 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AB7ED-843A-519B-2118-2C89BAC87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0765"/>
            <a:ext cx="7772400" cy="465558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Used to calculate the average load for generator sets over a 24-hour period for the purpose of calculating fuel consumption rates</a:t>
            </a:r>
          </a:p>
          <a:p>
            <a:r>
              <a:rPr lang="en-US" dirty="0"/>
              <a:t>Fuel consumption rates used for:</a:t>
            </a:r>
          </a:p>
          <a:p>
            <a:pPr lvl="1"/>
            <a:r>
              <a:rPr lang="en-US" dirty="0"/>
              <a:t>Endurance fuel calculations (DPC 200-1)</a:t>
            </a:r>
          </a:p>
          <a:p>
            <a:pPr lvl="1"/>
            <a:r>
              <a:rPr lang="en-US" dirty="0"/>
              <a:t>Annual energy usage calculations (DPC 200-2)</a:t>
            </a:r>
          </a:p>
          <a:p>
            <a:r>
              <a:rPr lang="en-US" dirty="0"/>
              <a:t>Calculation methods</a:t>
            </a:r>
          </a:p>
          <a:p>
            <a:pPr lvl="1"/>
            <a:r>
              <a:rPr lang="en-US" dirty="0"/>
              <a:t>Load factor analysis</a:t>
            </a:r>
          </a:p>
          <a:p>
            <a:pPr lvl="1"/>
            <a:r>
              <a:rPr lang="en-US" dirty="0"/>
              <a:t>Stochastic analysis</a:t>
            </a:r>
          </a:p>
          <a:p>
            <a:pPr lvl="1"/>
            <a:r>
              <a:rPr lang="en-US" dirty="0"/>
              <a:t>Modeling and simulation analysis</a:t>
            </a:r>
          </a:p>
          <a:p>
            <a:pPr lvl="1"/>
            <a:r>
              <a:rPr lang="en-US" dirty="0"/>
              <a:t>24-hour average load parametric equation</a:t>
            </a:r>
          </a:p>
          <a:p>
            <a:r>
              <a:rPr lang="en-US" dirty="0"/>
              <a:t>See details in DPC 310-1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A1945-8791-EE89-262F-2A281870E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D675D-6DE2-EDDE-7524-85DD7D7EF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B25D1-9944-C336-50F6-7AEF6CC0A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4FB1AF-2BE4-B225-4A61-72F28F06C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1965" y="1825624"/>
            <a:ext cx="2944623" cy="382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693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1729C-2BB8-1794-2127-E6AB2C923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modeling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558DB-318E-CE65-E8A6-D26DB59F1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total load is usually calculated at the total ship level rather than for specific power system equipment. </a:t>
            </a:r>
          </a:p>
          <a:p>
            <a:pPr lvl="1"/>
            <a:r>
              <a:rPr lang="en-US" dirty="0"/>
              <a:t>If the ship is operated in split plant, then the total load for each independent power system is calculated. </a:t>
            </a:r>
          </a:p>
          <a:p>
            <a:r>
              <a:rPr lang="en-US" dirty="0"/>
              <a:t>Loads that are correlated (likely to be “on” at the same time, or likely to be “off” at the same time) need not be modeled together</a:t>
            </a:r>
          </a:p>
          <a:p>
            <a:pPr lvl="1"/>
            <a:r>
              <a:rPr lang="en-US" dirty="0"/>
              <a:t>Determining a load’s long-term average is sufficient. </a:t>
            </a:r>
          </a:p>
          <a:p>
            <a:r>
              <a:rPr lang="en-US" dirty="0"/>
              <a:t>Accounting for cycling loads being at their peak value is not required</a:t>
            </a:r>
          </a:p>
          <a:p>
            <a:pPr lvl="1"/>
            <a:r>
              <a:rPr lang="en-US" dirty="0"/>
              <a:t>Zonal load factor analysis is not applicable. </a:t>
            </a:r>
          </a:p>
          <a:p>
            <a:r>
              <a:rPr lang="en-US" dirty="0"/>
              <a:t>If for a given type of load (fire pumps for example) if only a subset of the loads is on during a given operational condition, then it usually does not matter which loads (of a particular type of load) comprise the subset. 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F329D-0268-28B8-EEC3-E93A89031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8BDBA-489F-30C2-6490-E268C318B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72A1E-1C21-5427-2A68-CF47D0A09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60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46DCD-FF20-BDEA-9EDD-A20EB0DEF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74B17-7983-7CF0-3718-D88B14CF7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Load factors should be based on long term averages</a:t>
            </a:r>
          </a:p>
          <a:p>
            <a:r>
              <a:rPr lang="en-US" dirty="0"/>
              <a:t>Tables in DPC 310-1 should not be directly used for 24-hour average computations; these tables are for equipment sizing</a:t>
            </a:r>
          </a:p>
          <a:p>
            <a:r>
              <a:rPr lang="en-US" dirty="0"/>
              <a:t>Tables in IEEE 45.1 may be used if better information not available</a:t>
            </a:r>
          </a:p>
          <a:p>
            <a:r>
              <a:rPr lang="en-US" dirty="0"/>
              <a:t>Ideally, load factors should be based on measured data</a:t>
            </a:r>
          </a:p>
          <a:p>
            <a:pPr lvl="1"/>
            <a:r>
              <a:rPr lang="en-US" dirty="0"/>
              <a:t>May require adjustment if the design under analysis differs from the system measured</a:t>
            </a:r>
          </a:p>
          <a:p>
            <a:pPr lvl="1"/>
            <a:r>
              <a:rPr lang="en-US" dirty="0"/>
              <a:t>May require adjustment if the equipment under analysis is intended to operate differently than the system measured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A880B-5E04-F36E-390D-98D1F65AC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FA177-9CBF-0681-5BB3-DEC7762E8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D292B-11A4-3BEF-567D-D4D346A7B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239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F7A5C-464F-97C2-B0FE-64D4E314B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Stochastic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3CF3-43A9-939B-729D-AFB1B9DB4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Mean value of the sum of the loads obtained by Monte Carlo analysis (or equivalent) should be used.</a:t>
            </a:r>
          </a:p>
          <a:p>
            <a:r>
              <a:rPr lang="en-US" dirty="0"/>
              <a:t>Enough samples should be calculated to reduce error in the mean value estimate to a desirable level.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60A1B-0EC3-6A3E-4079-CE8751100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B431C-0058-F47B-438D-4F790E0D8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C1A5-CB3C-43DA-C822-DDFCCDC65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09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5587B-4F55-1A9A-6AD4-390A346EC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and simulation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C6590-725D-F752-E6B8-30E385C7D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average value of the time-based waveform is used</a:t>
            </a:r>
          </a:p>
          <a:p>
            <a:r>
              <a:rPr lang="en-US" dirty="0"/>
              <a:t>Should use a total simulation time on the order of 2400 hours to ensure a good estimate of the 24-hour average load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219A8-0EF2-02BC-C9A8-647A0A96F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A8ADD-C670-0DD8-9AEC-347230E60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390A5-D23F-4965-C105-5DAE08368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151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2130F-2706-176E-896E-621305A1F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24-hour average load parametric equation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251EC-714D-886E-ECAC-0940721FB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Should only be used in early-stage design</a:t>
            </a:r>
          </a:p>
          <a:p>
            <a:r>
              <a:rPr lang="en-US" dirty="0"/>
              <a:t>In preliminary design and later, use an alternate method</a:t>
            </a:r>
          </a:p>
          <a:p>
            <a:r>
              <a:rPr lang="en-US" dirty="0"/>
              <a:t>Based on 100° F loads calculated for equipment sizing </a:t>
            </a:r>
          </a:p>
          <a:p>
            <a:r>
              <a:rPr lang="en-US" dirty="0"/>
              <a:t>Surface ships other than aircraft carriers and large deck amphibious ships:</a:t>
            </a:r>
          </a:p>
          <a:p>
            <a:pPr marL="457200" lvl="1" indent="0">
              <a:buNone/>
            </a:pPr>
            <a:r>
              <a:rPr lang="en-US" i="1" dirty="0"/>
              <a:t>P</a:t>
            </a:r>
            <a:r>
              <a:rPr lang="en-US" i="1" baseline="-25000" dirty="0"/>
              <a:t>24_hour_ave </a:t>
            </a:r>
            <a:r>
              <a:rPr lang="en-US" dirty="0"/>
              <a:t>= </a:t>
            </a:r>
            <a:r>
              <a:rPr lang="en-US" i="1" dirty="0" err="1"/>
              <a:t>P</a:t>
            </a:r>
            <a:r>
              <a:rPr lang="en-US" i="1" baseline="-25000" dirty="0" err="1"/>
              <a:t>prop_steering</a:t>
            </a:r>
            <a:r>
              <a:rPr lang="en-US" i="1" baseline="-25000" dirty="0"/>
              <a:t> </a:t>
            </a:r>
            <a:r>
              <a:rPr lang="en-US" dirty="0"/>
              <a:t>+0.75(</a:t>
            </a:r>
            <a:r>
              <a:rPr lang="en-US" i="1" dirty="0" err="1"/>
              <a:t>P</a:t>
            </a:r>
            <a:r>
              <a:rPr lang="en-US" i="1" baseline="-25000" dirty="0" err="1"/>
              <a:t>cruise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i="1" dirty="0" err="1"/>
              <a:t>P</a:t>
            </a:r>
            <a:r>
              <a:rPr lang="en-US" i="1" baseline="-25000" dirty="0" err="1"/>
              <a:t>prop_steering</a:t>
            </a:r>
            <a:r>
              <a:rPr lang="en-US" dirty="0"/>
              <a:t>) </a:t>
            </a:r>
          </a:p>
          <a:p>
            <a:r>
              <a:rPr lang="en-US" dirty="0"/>
              <a:t>Aircraft carriers and large deck amphibious ships</a:t>
            </a:r>
          </a:p>
          <a:p>
            <a:pPr marL="457200" lvl="1" indent="0">
              <a:buNone/>
            </a:pPr>
            <a:r>
              <a:rPr lang="en-US" i="1" dirty="0"/>
              <a:t>P</a:t>
            </a:r>
            <a:r>
              <a:rPr lang="en-US" i="1" baseline="-25000" dirty="0"/>
              <a:t>24_hour_ave </a:t>
            </a:r>
            <a:r>
              <a:rPr lang="en-US" dirty="0"/>
              <a:t>= </a:t>
            </a:r>
            <a:r>
              <a:rPr lang="en-US" i="1" dirty="0" err="1"/>
              <a:t>P</a:t>
            </a:r>
            <a:r>
              <a:rPr lang="en-US" i="1" baseline="-25000" dirty="0" err="1"/>
              <a:t>prop_steering</a:t>
            </a:r>
            <a:r>
              <a:rPr lang="en-US" i="1" baseline="-25000" dirty="0"/>
              <a:t> </a:t>
            </a:r>
            <a:r>
              <a:rPr lang="en-US" dirty="0"/>
              <a:t>+0.60(</a:t>
            </a:r>
            <a:r>
              <a:rPr lang="en-US" i="1" dirty="0" err="1"/>
              <a:t>P</a:t>
            </a:r>
            <a:r>
              <a:rPr lang="en-US" i="1" baseline="-25000" dirty="0" err="1"/>
              <a:t>cruise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i="1" dirty="0" err="1"/>
              <a:t>P</a:t>
            </a:r>
            <a:r>
              <a:rPr lang="en-US" i="1" baseline="-25000" dirty="0" err="1"/>
              <a:t>prop_steering</a:t>
            </a:r>
            <a:r>
              <a:rPr lang="en-US" dirty="0"/>
              <a:t>) </a:t>
            </a:r>
          </a:p>
          <a:p>
            <a:r>
              <a:rPr lang="en-US" dirty="0"/>
              <a:t>Where:</a:t>
            </a:r>
          </a:p>
          <a:p>
            <a:pPr marL="457200" lvl="1" indent="0">
              <a:buNone/>
            </a:pPr>
            <a:r>
              <a:rPr lang="en-US" i="1" dirty="0"/>
              <a:t>P</a:t>
            </a:r>
            <a:r>
              <a:rPr lang="en-US" i="1" baseline="-25000" dirty="0"/>
              <a:t>24_hour_ave </a:t>
            </a:r>
            <a:r>
              <a:rPr lang="en-US" dirty="0"/>
              <a:t>= 24-hour average ship service load </a:t>
            </a:r>
          </a:p>
          <a:p>
            <a:pPr marL="457200" lvl="1" indent="0">
              <a:buNone/>
            </a:pPr>
            <a:r>
              <a:rPr lang="en-US" i="1" dirty="0" err="1"/>
              <a:t>P</a:t>
            </a:r>
            <a:r>
              <a:rPr lang="en-US" i="1" baseline="-25000" dirty="0" err="1"/>
              <a:t>prop_steering</a:t>
            </a:r>
            <a:r>
              <a:rPr lang="en-US" i="1" baseline="-25000" dirty="0"/>
              <a:t> </a:t>
            </a:r>
            <a:r>
              <a:rPr lang="en-US" dirty="0"/>
              <a:t>= Propulsion plant and steering systems loads </a:t>
            </a:r>
          </a:p>
          <a:p>
            <a:pPr marL="457200" lvl="1" indent="0">
              <a:buNone/>
            </a:pPr>
            <a:r>
              <a:rPr lang="en-US" i="1" dirty="0" err="1"/>
              <a:t>P</a:t>
            </a:r>
            <a:r>
              <a:rPr lang="en-US" i="1" baseline="-25000" dirty="0" err="1"/>
              <a:t>cruise</a:t>
            </a:r>
            <a:r>
              <a:rPr lang="en-US" i="1" dirty="0"/>
              <a:t> </a:t>
            </a:r>
            <a:r>
              <a:rPr lang="en-US" dirty="0"/>
              <a:t>= Cruising ship operating condition load with margins and service life allowance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E7AA6-9262-EEFC-F6E3-A1B227EB4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6/10/2026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93C18-CFBB-8CB6-BBBE-CC62EE2F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45E13-6001-2122-5306-22D9068E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0228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9980</TotalTime>
  <Words>710</Words>
  <Application>Microsoft Office PowerPoint</Application>
  <PresentationFormat>Widescreen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1_Office Theme</vt:lpstr>
      <vt:lpstr>24-Hour average load Electric Power Load Analysis (EPLA)  Revision of 10 June 2026</vt:lpstr>
      <vt:lpstr>Essential Questions</vt:lpstr>
      <vt:lpstr>24-hour average load</vt:lpstr>
      <vt:lpstr>Load modeling considerations</vt:lpstr>
      <vt:lpstr>Load factor analysis</vt:lpstr>
      <vt:lpstr>Stochastic analysis</vt:lpstr>
      <vt:lpstr>Modeling and simulation analysis</vt:lpstr>
      <vt:lpstr>24-hour average load parametric equation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24-hour average load</dc:title>
  <dc:creator>Norbert Doerry</dc:creator>
  <cp:lastModifiedBy>Norbert Doerry</cp:lastModifiedBy>
  <cp:revision>172</cp:revision>
  <dcterms:created xsi:type="dcterms:W3CDTF">2025-04-03T12:58:23Z</dcterms:created>
  <dcterms:modified xsi:type="dcterms:W3CDTF">2026-06-10T14:30:01Z</dcterms:modified>
</cp:coreProperties>
</file>